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2" r:id="rId1"/>
  </p:sldMasterIdLst>
  <p:sldIdLst>
    <p:sldId id="256" r:id="rId2"/>
    <p:sldId id="274" r:id="rId3"/>
    <p:sldId id="275" r:id="rId4"/>
    <p:sldId id="276" r:id="rId5"/>
    <p:sldId id="277" r:id="rId6"/>
    <p:sldId id="257" r:id="rId7"/>
    <p:sldId id="261" r:id="rId8"/>
    <p:sldId id="258" r:id="rId9"/>
    <p:sldId id="259" r:id="rId10"/>
    <p:sldId id="264" r:id="rId11"/>
    <p:sldId id="262" r:id="rId12"/>
    <p:sldId id="265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8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33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771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644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1705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24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42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29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2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1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3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9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1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5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25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03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66B8F-EA64-460E-88A7-AC5B96291FC6}" type="datetimeFigureOut">
              <a:rPr lang="en-US" smtClean="0"/>
              <a:t>8/22/2021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A5F77B1-0F7A-4AC2-882D-B650D4F42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11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  <p:sldLayoutId id="2147484426" r:id="rId4"/>
    <p:sldLayoutId id="2147484427" r:id="rId5"/>
    <p:sldLayoutId id="2147484428" r:id="rId6"/>
    <p:sldLayoutId id="2147484429" r:id="rId7"/>
    <p:sldLayoutId id="2147484430" r:id="rId8"/>
    <p:sldLayoutId id="2147484431" r:id="rId9"/>
    <p:sldLayoutId id="2147484432" r:id="rId10"/>
    <p:sldLayoutId id="2147484433" r:id="rId11"/>
    <p:sldLayoutId id="2147484434" r:id="rId12"/>
    <p:sldLayoutId id="2147484435" r:id="rId13"/>
    <p:sldLayoutId id="2147484436" r:id="rId14"/>
    <p:sldLayoutId id="2147484437" r:id="rId15"/>
    <p:sldLayoutId id="2147484438" r:id="rId16"/>
    <p:sldLayoutId id="21474844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coga-usable/#design_for_everyone" TargetMode="External"/><Relationship Id="rId2" Type="http://schemas.openxmlformats.org/officeDocument/2006/relationships/hyperlink" Target="https://www.w3.org/WA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ebaccess.berkeley.edu/resources/tips/web-accessibili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6F6B1-B9CB-4528-9179-6C984C9B6B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Redesigning a restaurant website using UD</a:t>
            </a:r>
            <a:br>
              <a:rPr lang="en-US" dirty="0"/>
            </a:br>
            <a:r>
              <a:rPr lang="en-US" sz="3200" dirty="0"/>
              <a:t>(https://firstslice.org/)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A24C7-80B4-4806-82EA-1AD40B8F7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117284"/>
            <a:ext cx="8825658" cy="521515"/>
          </a:xfrm>
        </p:spPr>
        <p:txBody>
          <a:bodyPr/>
          <a:lstStyle/>
          <a:p>
            <a:r>
              <a:rPr lang="en-US" dirty="0"/>
              <a:t>Student Name: </a:t>
            </a:r>
          </a:p>
        </p:txBody>
      </p:sp>
    </p:spTree>
    <p:extLst>
      <p:ext uri="{BB962C8B-B14F-4D97-AF65-F5344CB8AC3E}">
        <p14:creationId xmlns:p14="http://schemas.microsoft.com/office/powerpoint/2010/main" val="3890561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24D96C-F2E2-4226-847B-F19A257A6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6B0672-B0AB-47CD-97B4-26894C111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looks at the use of text, and how to make it more accessible.</a:t>
            </a:r>
          </a:p>
        </p:txBody>
      </p:sp>
    </p:spTree>
    <p:extLst>
      <p:ext uri="{BB962C8B-B14F-4D97-AF65-F5344CB8AC3E}">
        <p14:creationId xmlns:p14="http://schemas.microsoft.com/office/powerpoint/2010/main" val="1718857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962D37-34A0-4F98-B116-30459606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6846972-7E63-4FF0-B641-F506C7EA5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21" y="446088"/>
            <a:ext cx="4711784" cy="541496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5CFE7F-AB66-4D3F-BBC7-AD4B5DC78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current website has too much text, making it difficult to read</a:t>
            </a:r>
          </a:p>
          <a:p>
            <a:r>
              <a:rPr lang="en-US" dirty="0"/>
              <a:t>Also, there is no way to increase the font size to make it more readable for people who are visually impaired.</a:t>
            </a:r>
          </a:p>
          <a:p>
            <a:r>
              <a:rPr lang="en-US" dirty="0"/>
              <a:t>The text hierarchy has not been adhered to.</a:t>
            </a:r>
          </a:p>
          <a:p>
            <a:r>
              <a:rPr lang="en-US" dirty="0"/>
              <a:t>Some sections have very little contrast making text unreadable.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57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9FB34-2886-4357-B349-972AF7D7A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905C4B-0E58-4006-BA10-9B4BD6489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150966" y="446088"/>
            <a:ext cx="3525694" cy="54149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7842F-06DB-43FA-9596-A193A3F06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points: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text on the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 more readable font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Adhere to the text hierarchy – the high level headings are h1, while the lowest level headings are h6</a:t>
            </a:r>
          </a:p>
        </p:txBody>
      </p:sp>
    </p:spTree>
    <p:extLst>
      <p:ext uri="{BB962C8B-B14F-4D97-AF65-F5344CB8AC3E}">
        <p14:creationId xmlns:p14="http://schemas.microsoft.com/office/powerpoint/2010/main" val="2495665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DE458C-B449-4C25-871B-4E99F915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Images and video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7F9F97-CF37-4AF3-BE07-911C6A88E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is about making images more accessible</a:t>
            </a:r>
          </a:p>
        </p:txBody>
      </p:sp>
    </p:spTree>
    <p:extLst>
      <p:ext uri="{BB962C8B-B14F-4D97-AF65-F5344CB8AC3E}">
        <p14:creationId xmlns:p14="http://schemas.microsoft.com/office/powerpoint/2010/main" val="4232487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74B72-91C2-4C3A-912C-9F677450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3B27F-D019-4C43-BBD9-D31F26D8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website can be made more accessible by adding alternate text to images through the ‘alt’ tag</a:t>
            </a:r>
          </a:p>
          <a:p>
            <a:r>
              <a:rPr lang="en-US" dirty="0"/>
              <a:t>Descriptions can be added to images to cater for those people who are visually impaired</a:t>
            </a:r>
          </a:p>
          <a:p>
            <a:r>
              <a:rPr lang="en-US" dirty="0"/>
              <a:t>Captions and taglines can also be added to pictures to improve accessibility.</a:t>
            </a:r>
          </a:p>
          <a:p>
            <a:r>
              <a:rPr lang="en-US" dirty="0"/>
              <a:t>The quality of images could be enhanced</a:t>
            </a:r>
          </a:p>
        </p:txBody>
      </p:sp>
    </p:spTree>
    <p:extLst>
      <p:ext uri="{BB962C8B-B14F-4D97-AF65-F5344CB8AC3E}">
        <p14:creationId xmlns:p14="http://schemas.microsoft.com/office/powerpoint/2010/main" val="4190629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6136-0FBB-4F0C-A8EF-262AFA91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Color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ADFEA-01AE-466D-A4A6-CEA4DEA25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is all about making the current website more accessible using color</a:t>
            </a:r>
          </a:p>
        </p:txBody>
      </p:sp>
    </p:spTree>
    <p:extLst>
      <p:ext uri="{BB962C8B-B14F-4D97-AF65-F5344CB8AC3E}">
        <p14:creationId xmlns:p14="http://schemas.microsoft.com/office/powerpoint/2010/main" val="3897772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A8579-0D37-4CBC-940E-586C80DEB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	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540855-E6B3-4D91-BD83-640ECA2EA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772" y="446088"/>
            <a:ext cx="2664082" cy="541496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7A056-0903-46D1-AE57-F38EA8F7C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current website is monotonous.</a:t>
            </a:r>
          </a:p>
          <a:p>
            <a:r>
              <a:rPr lang="en-US" dirty="0"/>
              <a:t>The contrast between the background and foreground color could also be improved</a:t>
            </a:r>
          </a:p>
          <a:p>
            <a:r>
              <a:rPr lang="en-US" dirty="0"/>
              <a:t>Color could also be used to distinguish call to action buttons on the website to make it more accessible</a:t>
            </a:r>
          </a:p>
          <a:p>
            <a:r>
              <a:rPr lang="en-US" dirty="0"/>
              <a:t>Text is not readable on some sections because of poor contrast.</a:t>
            </a:r>
          </a:p>
        </p:txBody>
      </p:sp>
    </p:spTree>
    <p:extLst>
      <p:ext uri="{BB962C8B-B14F-4D97-AF65-F5344CB8AC3E}">
        <p14:creationId xmlns:p14="http://schemas.microsoft.com/office/powerpoint/2010/main" val="1843677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2C0E6-43C3-4CF4-89B3-1FA06BD0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BBAAAB5-9FC2-47C2-8159-887402C85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817" y="446088"/>
            <a:ext cx="3963991" cy="54149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F9713-2FEE-4890-A729-22D685DAE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points</a:t>
            </a:r>
          </a:p>
          <a:p>
            <a:r>
              <a:rPr lang="en-US" dirty="0"/>
              <a:t>Simplified design</a:t>
            </a:r>
          </a:p>
          <a:p>
            <a:r>
              <a:rPr lang="en-US" dirty="0"/>
              <a:t>Use of color for distinguishing a call to action from normal content</a:t>
            </a:r>
          </a:p>
          <a:p>
            <a:r>
              <a:rPr lang="en-US" dirty="0"/>
              <a:t>Use of clear contrast to communicate the message</a:t>
            </a:r>
          </a:p>
        </p:txBody>
      </p:sp>
    </p:spTree>
    <p:extLst>
      <p:ext uri="{BB962C8B-B14F-4D97-AF65-F5344CB8AC3E}">
        <p14:creationId xmlns:p14="http://schemas.microsoft.com/office/powerpoint/2010/main" val="2518292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97F04-60F1-4424-BCC7-1E862C344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Language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48AAF-FEDC-4611-8675-2953911F32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 examines how to use language to improve accessibility</a:t>
            </a:r>
          </a:p>
        </p:txBody>
      </p:sp>
    </p:spTree>
    <p:extLst>
      <p:ext uri="{BB962C8B-B14F-4D97-AF65-F5344CB8AC3E}">
        <p14:creationId xmlns:p14="http://schemas.microsoft.com/office/powerpoint/2010/main" val="139039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81C7-D673-4583-9880-D1A9C3BCC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ACACF-DFDA-4310-9E1A-5A651F9CF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current website does not allow the user to change language to their preferred one</a:t>
            </a:r>
          </a:p>
          <a:p>
            <a:r>
              <a:rPr lang="en-US" dirty="0"/>
              <a:t>Adding internationalization to the website will make it more accessible and easier to use across different regions of the world.</a:t>
            </a:r>
          </a:p>
          <a:p>
            <a:r>
              <a:rPr lang="en-US" dirty="0"/>
              <a:t>This way, a user can easily choose the language they desire to use on the website, or even translate.</a:t>
            </a:r>
          </a:p>
        </p:txBody>
      </p:sp>
    </p:spTree>
    <p:extLst>
      <p:ext uri="{BB962C8B-B14F-4D97-AF65-F5344CB8AC3E}">
        <p14:creationId xmlns:p14="http://schemas.microsoft.com/office/powerpoint/2010/main" val="19160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19067-0CC3-46CF-B1DA-68B7A89E6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67614-1E39-416A-A057-6144FFF6E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Features of an accessible website</a:t>
            </a:r>
          </a:p>
          <a:p>
            <a:r>
              <a:rPr lang="en-US" dirty="0"/>
              <a:t>Web accessibility principles </a:t>
            </a:r>
          </a:p>
          <a:p>
            <a:r>
              <a:rPr lang="en-US" dirty="0"/>
              <a:t>Analysis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4059205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FAF71-8DAB-42A1-AE57-4F4797A7B3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0244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1A79C-F933-4BFB-B655-A127A30D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A7CDA-DD22-4C56-B2F8-CF3FFC685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https://www.w3.org/WAI/</a:t>
            </a:r>
            <a:endParaRPr lang="en-US" dirty="0"/>
          </a:p>
          <a:p>
            <a:r>
              <a:rPr lang="en-US" dirty="0">
                <a:hlinkClick r:id="rId3"/>
              </a:rPr>
              <a:t>https://www.w3.org/TR/coga-usable/#design_for_everyone</a:t>
            </a:r>
            <a:endParaRPr lang="en-US" dirty="0"/>
          </a:p>
          <a:p>
            <a:r>
              <a:rPr lang="en-US" dirty="0">
                <a:hlinkClick r:id="rId4"/>
              </a:rPr>
              <a:t>https://webaccess.berkeley.edu/resources/tips/web-accessibility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21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D6AB-2BE2-4CE7-8500-0B4FAEF43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an accessible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25ED0-2AB2-400A-ABE5-A3756036C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“The power of the web is in its universality. Access by everyone regardless of disability is an essential aspect” – Tim Berners Lee.</a:t>
            </a:r>
          </a:p>
          <a:p>
            <a:r>
              <a:rPr lang="en-US" dirty="0"/>
              <a:t>Web accessibility refers to the design and development of websites, tools and technologies, with the goal of enabling people to: </a:t>
            </a:r>
          </a:p>
          <a:p>
            <a:pPr lvl="4"/>
            <a:r>
              <a:rPr lang="en-US" dirty="0"/>
              <a:t>Perceive, understand and navigate the web</a:t>
            </a:r>
          </a:p>
          <a:p>
            <a:pPr lvl="4"/>
            <a:r>
              <a:rPr lang="en-US" dirty="0"/>
              <a:t>Contribute to the web</a:t>
            </a:r>
          </a:p>
          <a:p>
            <a:pPr marL="344488" lvl="4"/>
            <a:r>
              <a:rPr lang="en-US" sz="1800" dirty="0"/>
              <a:t>With web accessibility correctly implemented, all people can access and use the web – the disabled, ageing people, people with slow internet connection, those accessing the web with different devices.</a:t>
            </a:r>
          </a:p>
          <a:p>
            <a:pPr marL="344488" lvl="4"/>
            <a:r>
              <a:rPr lang="en-US" sz="1800" dirty="0"/>
              <a:t>The disabilities catered for by web accessibility include – auditory, cognitive, neurological, speech, and visual.</a:t>
            </a:r>
          </a:p>
        </p:txBody>
      </p:sp>
    </p:spTree>
    <p:extLst>
      <p:ext uri="{BB962C8B-B14F-4D97-AF65-F5344CB8AC3E}">
        <p14:creationId xmlns:p14="http://schemas.microsoft.com/office/powerpoint/2010/main" val="4091735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C2366-A1C2-49A2-8774-FFDF54FE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accessibility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22B1F-2B74-4F59-9788-99D5CEF53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following concepts are what make an accessible website:</a:t>
            </a:r>
          </a:p>
          <a:p>
            <a:pPr>
              <a:buFont typeface="+mj-lt"/>
              <a:buAutoNum type="arabicPeriod"/>
            </a:pPr>
            <a:r>
              <a:rPr lang="en-US" dirty="0"/>
              <a:t>Content 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Use text alternatives for non-text content, e.g. images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Content can be presented in different ways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Content is easier to see and understand</a:t>
            </a:r>
          </a:p>
          <a:p>
            <a:pPr marL="344488" indent="-344488">
              <a:buAutoNum type="arabicPeriod" startAt="2"/>
            </a:pPr>
            <a:r>
              <a:rPr lang="en-US" dirty="0"/>
              <a:t>Navigation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Users should be able to navigate using keyboards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Users can easily navigate, find content and determine where they are.</a:t>
            </a:r>
          </a:p>
          <a:p>
            <a:pPr>
              <a:buAutoNum type="arabicPeriod" startAt="3"/>
            </a:pPr>
            <a:r>
              <a:rPr lang="en-US" dirty="0"/>
              <a:t>Information on the website</a:t>
            </a:r>
          </a:p>
          <a:p>
            <a:pPr marL="914400">
              <a:buFont typeface="Wingdings" panose="05000000000000000000" pitchFamily="2" charset="2"/>
              <a:buChar char="q"/>
            </a:pPr>
            <a:r>
              <a:rPr lang="en-US" dirty="0"/>
              <a:t>Text should be readable and understandable</a:t>
            </a:r>
          </a:p>
          <a:p>
            <a:pPr marL="344488">
              <a:buAutoNum type="arabicPeriod" startAt="4"/>
            </a:pPr>
            <a:r>
              <a:rPr lang="en-US" dirty="0"/>
              <a:t>Robustness </a:t>
            </a:r>
          </a:p>
          <a:p>
            <a:pPr marL="914400" indent="-285750">
              <a:buFont typeface="Wingdings" panose="05000000000000000000" pitchFamily="2" charset="2"/>
              <a:buChar char="q"/>
            </a:pPr>
            <a:r>
              <a:rPr lang="en-US" dirty="0"/>
              <a:t>The content on the website should be compatible with current and future tools</a:t>
            </a:r>
          </a:p>
          <a:p>
            <a:pPr>
              <a:buAutoNum type="arabicPeriod" startAt="3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1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1F398-220F-4565-B147-2E943DF03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and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FB884-B0EB-4BBB-B62D-95198BECD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Basing on the web accessibility requirements from W3 Web Accessibility site, the restaurant website lacks some accessibility features to make it accessible to all users.</a:t>
            </a:r>
          </a:p>
          <a:p>
            <a:r>
              <a:rPr lang="en-US" dirty="0"/>
              <a:t>More specifically, the following are the areas of focus: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Making the content more understandable and user friendly – the web pages content is not straight forward. The website content could be simplified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Visual : the colors used lack contrast in some sections.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Text: the website has a lot of text. The amount of text could be reduced and made more readable.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Images: Pictures on the site could include alternate text for people who cannot see.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Language: for people who speak and read other languages, the website does not cater for their languages.</a:t>
            </a:r>
          </a:p>
          <a:p>
            <a:pPr marL="914400">
              <a:buFont typeface="+mj-lt"/>
              <a:buAutoNum type="arabicPeriod"/>
            </a:pPr>
            <a:r>
              <a:rPr lang="en-US" dirty="0"/>
              <a:t>Navigation of the website: navigation could be simplified further, and to also accommodate users who use keyboards for navigation. Sections of content could also be added for easier navigation.</a:t>
            </a:r>
          </a:p>
          <a:p>
            <a:pPr marL="914400">
              <a:buFont typeface="+mj-lt"/>
              <a:buAutoNum type="arabicPeriod"/>
            </a:pPr>
            <a:endParaRPr lang="en-US" dirty="0"/>
          </a:p>
          <a:p>
            <a:pPr marL="9144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89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093F3-1B80-4180-873A-6BB62C8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85CE0-CD36-4AFC-B34E-A4D43806A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following slides show the implementation plan to make the current website more accessible.</a:t>
            </a:r>
          </a:p>
        </p:txBody>
      </p:sp>
    </p:spTree>
    <p:extLst>
      <p:ext uri="{BB962C8B-B14F-4D97-AF65-F5344CB8AC3E}">
        <p14:creationId xmlns:p14="http://schemas.microsoft.com/office/powerpoint/2010/main" val="294922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8660E-ACAA-4F61-86D5-EA59B759C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General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1FA52-5E5A-49B4-BC18-36FA96E76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section is concerned with examining the layout of the existing website, and finding ways of making it accessible</a:t>
            </a:r>
          </a:p>
        </p:txBody>
      </p:sp>
    </p:spTree>
    <p:extLst>
      <p:ext uri="{BB962C8B-B14F-4D97-AF65-F5344CB8AC3E}">
        <p14:creationId xmlns:p14="http://schemas.microsoft.com/office/powerpoint/2010/main" val="3573668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954FD-3A8E-4D7B-BF6E-3736C41E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7DF2B-3BDE-40F9-B0FB-64E13FACCD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current website has too many elements fitted on web pages</a:t>
            </a:r>
          </a:p>
          <a:p>
            <a:r>
              <a:rPr lang="en-US" dirty="0"/>
              <a:t>The content is also not split into sections for easier navigation using keyboards.</a:t>
            </a:r>
          </a:p>
          <a:p>
            <a:r>
              <a:rPr lang="en-US" dirty="0"/>
              <a:t>The layout is not easy to navigate</a:t>
            </a:r>
          </a:p>
        </p:txBody>
      </p:sp>
    </p:spTree>
    <p:extLst>
      <p:ext uri="{BB962C8B-B14F-4D97-AF65-F5344CB8AC3E}">
        <p14:creationId xmlns:p14="http://schemas.microsoft.com/office/powerpoint/2010/main" val="1767555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A349-D801-4C4C-9C06-9E2B7CB4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Redesigned solution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8FBC07-18A3-4E4E-90CA-0A674FBBC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176664" y="446088"/>
            <a:ext cx="3474297" cy="541496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914CD-A8BC-4237-811F-189639562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points: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Simplification of the layout to make it more understandable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Division of content into sections for easier navigation for people using keyboards.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4574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443</TotalTime>
  <Words>892</Words>
  <Application>Microsoft Office PowerPoint</Application>
  <PresentationFormat>Widescreen</PresentationFormat>
  <Paragraphs>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Century Gothic</vt:lpstr>
      <vt:lpstr>Wingdings</vt:lpstr>
      <vt:lpstr>Wingdings 3</vt:lpstr>
      <vt:lpstr>Wisp</vt:lpstr>
      <vt:lpstr>Redesigning a restaurant website using UD (https://firstslice.org/)</vt:lpstr>
      <vt:lpstr>Contents </vt:lpstr>
      <vt:lpstr>Features of an accessible website</vt:lpstr>
      <vt:lpstr>Web accessibility principles</vt:lpstr>
      <vt:lpstr>Analysis and implementation</vt:lpstr>
      <vt:lpstr>Implementation</vt:lpstr>
      <vt:lpstr>1. General layout</vt:lpstr>
      <vt:lpstr>introduction</vt:lpstr>
      <vt:lpstr>Redesigned solution</vt:lpstr>
      <vt:lpstr>2. Text</vt:lpstr>
      <vt:lpstr>introduction</vt:lpstr>
      <vt:lpstr>Redesigned solution</vt:lpstr>
      <vt:lpstr>3. Images and video</vt:lpstr>
      <vt:lpstr>Introduction </vt:lpstr>
      <vt:lpstr>4. Color </vt:lpstr>
      <vt:lpstr>Introduction </vt:lpstr>
      <vt:lpstr>Redesigned solution</vt:lpstr>
      <vt:lpstr>5. Language</vt:lpstr>
      <vt:lpstr>Introduction </vt:lpstr>
      <vt:lpstr>Thank you!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Redesigning a restaurant website using UD (https://firstslice.org/)</dc:title>
  <dc:creator>Ainea Makokha</dc:creator>
  <cp:lastModifiedBy>Ainea Makokha</cp:lastModifiedBy>
  <cp:revision>6</cp:revision>
  <dcterms:created xsi:type="dcterms:W3CDTF">2021-08-21T04:19:47Z</dcterms:created>
  <dcterms:modified xsi:type="dcterms:W3CDTF">2021-08-22T08:40:56Z</dcterms:modified>
</cp:coreProperties>
</file>